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9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33" d="100"/>
          <a:sy n="133" d="100"/>
        </p:scale>
        <p:origin x="94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20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572768"/>
            <a:ext cx="786384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200" b="1" dirty="0">
                <a:solidFill>
                  <a:srgbClr val="111827"/>
                </a:solidFill>
              </a:defRPr>
            </a:lvl1pPr>
          </a:lstStyle>
          <a:p>
            <a:pPr marL="0" indent="0" algn="l">
              <a:buNone/>
            </a:pPr>
            <a:endParaRPr lang="en-US" sz="4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804672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400" b="1" dirty="0">
                <a:solidFill>
                  <a:srgbClr val="111827"/>
                </a:solidFill>
              </a:defRPr>
            </a:lvl1pPr>
          </a:lstStyle>
          <a:p>
            <a:pPr marL="0" indent="0" algn="l">
              <a:buNone/>
            </a:pPr>
            <a:endParaRPr lang="en-US" sz="24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482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46304"/>
          </a:xfrm>
          <a:prstGeom prst="rect">
            <a:avLst/>
          </a:prstGeom>
          <a:solidFill>
            <a:srgbClr val="0F7B4F"/>
          </a:solidFill>
          <a:ln w="12700">
            <a:solidFill>
              <a:srgbClr val="0F7B4F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3" name="barra superior cia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926080" cy="146304"/>
          </a:xfrm>
          <a:prstGeom prst="rect">
            <a:avLst/>
          </a:prstGeom>
          <a:solidFill>
            <a:srgbClr val="0E93A8"/>
          </a:solidFill>
          <a:ln w="12700">
            <a:solidFill>
              <a:srgbClr val="0E93A8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4" name="Text 2"/>
          <p:cNvSpPr/>
          <p:nvPr/>
        </p:nvSpPr>
        <p:spPr>
          <a:xfrm>
            <a:off x="640080" y="8229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0E93A8"/>
                </a:solidFill>
              </a:rPr>
              <a:t>4PM.INSTITUTE</a:t>
            </a:r>
            <a:endParaRPr lang="en-US" sz="120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572768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111827"/>
                </a:solidFill>
              </a:rPr>
              <a:t>4PM Project Canvas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640080" y="2578608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F4A52"/>
                </a:solidFill>
              </a:rPr>
              <a:t>De la idea a la acción: tu proyecto completo en una sola página</a:t>
            </a:r>
            <a:endParaRPr lang="en-US" sz="1600" dirty="0"/>
          </a:p>
        </p:txBody>
      </p:sp>
      <p:sp>
        <p:nvSpPr>
          <p:cNvPr id="7" name="regl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200400"/>
            <a:ext cx="1463040" cy="32004"/>
          </a:xfrm>
          <a:prstGeom prst="rect">
            <a:avLst/>
          </a:prstGeom>
          <a:solidFill>
            <a:srgbClr val="0F7B4F"/>
          </a:solidFill>
          <a:ln w="12700">
            <a:solidFill>
              <a:srgbClr val="0F7B4F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8" name="Text 6"/>
          <p:cNvSpPr/>
          <p:nvPr/>
        </p:nvSpPr>
        <p:spPr>
          <a:xfrm>
            <a:off x="640080" y="3429000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6626A"/>
                </a:solidFill>
              </a:rPr>
              <a:t>Seis bloques · Preguntas guía · Plan de una página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0080" y="448056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26A"/>
                </a:solidFill>
              </a:rPr>
              <a:t>Alejandro Palma Arias · Director, 4PM.Institute · www.4pm.institute</a:t>
            </a:r>
            <a:endParaRPr lang="en-US" sz="10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F47C533-3A5D-30D3-F712-28A33C8D2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448" y="175028"/>
            <a:ext cx="792944" cy="7929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11827"/>
                </a:solidFill>
              </a:rPr>
              <a:t>El Canvas en una página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8412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6626A"/>
                </a:solidFill>
              </a:rPr>
              <a:t>Completa los seis bloques paso a paso: al final verás tu proyecto entero de un vistazo.</a:t>
            </a:r>
            <a:endParaRPr lang="en-US" sz="1200" dirty="0"/>
          </a:p>
        </p:txBody>
      </p:sp>
      <p:sp>
        <p:nvSpPr>
          <p:cNvPr id="4" name="bloqu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34440"/>
            <a:ext cx="2587752" cy="1572768"/>
          </a:xfrm>
          <a:prstGeom prst="rect">
            <a:avLst/>
          </a:prstGeom>
          <a:solidFill>
            <a:srgbClr val="F4F8F6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5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34440"/>
            <a:ext cx="64008" cy="1572768"/>
          </a:xfrm>
          <a:prstGeom prst="rect">
            <a:avLst/>
          </a:prstGeom>
          <a:solidFill>
            <a:srgbClr val="0F7B4F"/>
          </a:solidFill>
          <a:ln w="12700">
            <a:solidFill>
              <a:srgbClr val="0F7B4F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6" name="Text 4"/>
          <p:cNvSpPr/>
          <p:nvPr/>
        </p:nvSpPr>
        <p:spPr>
          <a:xfrm>
            <a:off x="768096" y="1362456"/>
            <a:ext cx="2221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F7B4F"/>
                </a:solidFill>
              </a:rPr>
              <a:t>BLOQUE 1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68096" y="158191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11827"/>
                </a:solidFill>
              </a:rPr>
              <a:t>Propósito, problema</a:t>
            </a:r>
            <a:endParaRPr lang="en-US" sz="130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11827"/>
                </a:solidFill>
              </a:rPr>
              <a:t>y solución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68096" y="2148840"/>
            <a:ext cx="22037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3F4A52"/>
                </a:solidFill>
              </a:rPr>
              <a:t>Qué problema resuelves,</a:t>
            </a:r>
            <a:endParaRPr lang="en-US" sz="1000" dirty="0"/>
          </a:p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3F4A52"/>
                </a:solidFill>
              </a:rPr>
              <a:t>a quién afecta y cuál es</a:t>
            </a:r>
            <a:endParaRPr lang="en-US" sz="1000" dirty="0"/>
          </a:p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3F4A52"/>
                </a:solidFill>
              </a:rPr>
              <a:t>tu respuesta concreta.</a:t>
            </a:r>
            <a:endParaRPr lang="en-US" sz="1000" dirty="0"/>
          </a:p>
        </p:txBody>
      </p:sp>
      <p:sp>
        <p:nvSpPr>
          <p:cNvPr id="9" name="bloqu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8124" y="1234440"/>
            <a:ext cx="2587752" cy="1572768"/>
          </a:xfrm>
          <a:prstGeom prst="rect">
            <a:avLst/>
          </a:prstGeom>
          <a:solidFill>
            <a:srgbClr val="F4F8F6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0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8124" y="1234440"/>
            <a:ext cx="64008" cy="1572768"/>
          </a:xfrm>
          <a:prstGeom prst="rect">
            <a:avLst/>
          </a:prstGeom>
          <a:solidFill>
            <a:srgbClr val="0E93A8"/>
          </a:solidFill>
          <a:ln w="12700">
            <a:solidFill>
              <a:srgbClr val="0E93A8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1" name="Text 9"/>
          <p:cNvSpPr/>
          <p:nvPr/>
        </p:nvSpPr>
        <p:spPr>
          <a:xfrm>
            <a:off x="3497580" y="1362456"/>
            <a:ext cx="2221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E93A8"/>
                </a:solidFill>
              </a:rPr>
              <a:t>BLOQUE 2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497580" y="158191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11827"/>
                </a:solidFill>
              </a:rPr>
              <a:t>Objetivos e</a:t>
            </a:r>
            <a:endParaRPr lang="en-US" sz="130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11827"/>
                </a:solidFill>
              </a:rPr>
              <a:t>indicadores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497580" y="2148840"/>
            <a:ext cx="22037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3F4A52"/>
                </a:solidFill>
              </a:rPr>
              <a:t>Un objetivo medible y</a:t>
            </a:r>
            <a:endParaRPr lang="en-US" sz="1000" dirty="0"/>
          </a:p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3F4A52"/>
                </a:solidFill>
              </a:rPr>
              <a:t>2 o 3 señales simples</a:t>
            </a:r>
            <a:endParaRPr lang="en-US" sz="1000" dirty="0"/>
          </a:p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3F4A52"/>
                </a:solidFill>
              </a:rPr>
              <a:t>para saber si avanzas.</a:t>
            </a:r>
            <a:endParaRPr lang="en-US" sz="1000" dirty="0"/>
          </a:p>
        </p:txBody>
      </p:sp>
      <p:sp>
        <p:nvSpPr>
          <p:cNvPr id="14" name="bloqu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07608" y="1234440"/>
            <a:ext cx="2587752" cy="1572768"/>
          </a:xfrm>
          <a:prstGeom prst="rect">
            <a:avLst/>
          </a:prstGeom>
          <a:solidFill>
            <a:srgbClr val="F4F8F6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5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07608" y="1234440"/>
            <a:ext cx="64008" cy="1572768"/>
          </a:xfrm>
          <a:prstGeom prst="rect">
            <a:avLst/>
          </a:prstGeom>
          <a:solidFill>
            <a:srgbClr val="0F7B4F"/>
          </a:solidFill>
          <a:ln w="12700">
            <a:solidFill>
              <a:srgbClr val="0F7B4F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6" name="Text 14"/>
          <p:cNvSpPr/>
          <p:nvPr/>
        </p:nvSpPr>
        <p:spPr>
          <a:xfrm>
            <a:off x="6227064" y="1362456"/>
            <a:ext cx="2221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F7B4F"/>
                </a:solidFill>
              </a:rPr>
              <a:t>BLOQUE 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227064" y="158191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11827"/>
                </a:solidFill>
              </a:rPr>
              <a:t>Alcance, entregables</a:t>
            </a:r>
            <a:endParaRPr lang="en-US" sz="130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11827"/>
                </a:solidFill>
              </a:rPr>
              <a:t>y plan de acción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227064" y="2148840"/>
            <a:ext cx="22037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3F4A52"/>
                </a:solidFill>
              </a:rPr>
              <a:t>Qué incluye el proyecto,</a:t>
            </a:r>
            <a:endParaRPr lang="en-US" sz="1000" dirty="0"/>
          </a:p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3F4A52"/>
                </a:solidFill>
              </a:rPr>
              <a:t>qué resultados produce</a:t>
            </a:r>
            <a:endParaRPr lang="en-US" sz="1000" dirty="0"/>
          </a:p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3F4A52"/>
                </a:solidFill>
              </a:rPr>
              <a:t>y qué acciones lo logran.</a:t>
            </a:r>
            <a:endParaRPr lang="en-US" sz="1000" dirty="0"/>
          </a:p>
        </p:txBody>
      </p:sp>
      <p:sp>
        <p:nvSpPr>
          <p:cNvPr id="19" name="bloqu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90088"/>
            <a:ext cx="2587752" cy="1572768"/>
          </a:xfrm>
          <a:prstGeom prst="rect">
            <a:avLst/>
          </a:prstGeom>
          <a:solidFill>
            <a:srgbClr val="F4F8F6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20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90088"/>
            <a:ext cx="64008" cy="1572768"/>
          </a:xfrm>
          <a:prstGeom prst="rect">
            <a:avLst/>
          </a:prstGeom>
          <a:solidFill>
            <a:srgbClr val="0E93A8"/>
          </a:solidFill>
          <a:ln w="12700">
            <a:solidFill>
              <a:srgbClr val="0E93A8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21" name="Text 19"/>
          <p:cNvSpPr/>
          <p:nvPr/>
        </p:nvSpPr>
        <p:spPr>
          <a:xfrm>
            <a:off x="768096" y="3118104"/>
            <a:ext cx="2221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E93A8"/>
                </a:solidFill>
              </a:rPr>
              <a:t>BLOQUE 4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68096" y="3337560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11827"/>
                </a:solidFill>
              </a:rPr>
              <a:t>Cronograma</a:t>
            </a:r>
            <a:endParaRPr lang="en-US" sz="130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11827"/>
                </a:solidFill>
              </a:rPr>
              <a:t>de hitos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68096" y="3904488"/>
            <a:ext cx="22037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3F4A52"/>
                </a:solidFill>
              </a:rPr>
              <a:t>Los momentos clave</a:t>
            </a:r>
            <a:endParaRPr lang="en-US" sz="1000" dirty="0"/>
          </a:p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3F4A52"/>
                </a:solidFill>
              </a:rPr>
              <a:t>en orden, con fechas</a:t>
            </a:r>
            <a:endParaRPr lang="en-US" sz="1000" dirty="0"/>
          </a:p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3F4A52"/>
                </a:solidFill>
              </a:rPr>
              <a:t>realistas de revisión.</a:t>
            </a:r>
            <a:endParaRPr lang="en-US" sz="1000" dirty="0"/>
          </a:p>
        </p:txBody>
      </p:sp>
      <p:sp>
        <p:nvSpPr>
          <p:cNvPr id="24" name="bloqu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8124" y="2990088"/>
            <a:ext cx="2587752" cy="1572768"/>
          </a:xfrm>
          <a:prstGeom prst="rect">
            <a:avLst/>
          </a:prstGeom>
          <a:solidFill>
            <a:srgbClr val="F4F8F6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25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8124" y="2990088"/>
            <a:ext cx="64008" cy="1572768"/>
          </a:xfrm>
          <a:prstGeom prst="rect">
            <a:avLst/>
          </a:prstGeom>
          <a:solidFill>
            <a:srgbClr val="0F7B4F"/>
          </a:solidFill>
          <a:ln w="12700">
            <a:solidFill>
              <a:srgbClr val="0F7B4F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26" name="Text 24"/>
          <p:cNvSpPr/>
          <p:nvPr/>
        </p:nvSpPr>
        <p:spPr>
          <a:xfrm>
            <a:off x="3497580" y="3118104"/>
            <a:ext cx="2221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F7B4F"/>
                </a:solidFill>
              </a:rPr>
              <a:t>BLOQUE 5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3497580" y="3337560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11827"/>
                </a:solidFill>
              </a:rPr>
              <a:t>Costeo, finanzas y</a:t>
            </a:r>
            <a:endParaRPr lang="en-US" sz="130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11827"/>
                </a:solidFill>
              </a:rPr>
              <a:t>punto de equilibrio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3497580" y="3904488"/>
            <a:ext cx="22037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3F4A52"/>
                </a:solidFill>
              </a:rPr>
              <a:t>Cuánto invertir, cuánto</a:t>
            </a:r>
            <a:endParaRPr lang="en-US" sz="1000" dirty="0"/>
          </a:p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3F4A52"/>
                </a:solidFill>
              </a:rPr>
              <a:t>cuesta operar y cuánto</a:t>
            </a:r>
            <a:endParaRPr lang="en-US" sz="1000" dirty="0"/>
          </a:p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3F4A52"/>
                </a:solidFill>
              </a:rPr>
              <a:t>vender para no perder.</a:t>
            </a:r>
            <a:endParaRPr lang="en-US" sz="1000" dirty="0"/>
          </a:p>
        </p:txBody>
      </p:sp>
      <p:sp>
        <p:nvSpPr>
          <p:cNvPr id="29" name="bloqu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07608" y="2990088"/>
            <a:ext cx="2587752" cy="1572768"/>
          </a:xfrm>
          <a:prstGeom prst="rect">
            <a:avLst/>
          </a:prstGeom>
          <a:solidFill>
            <a:srgbClr val="F4F8F6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30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07608" y="2990088"/>
            <a:ext cx="64008" cy="1572768"/>
          </a:xfrm>
          <a:prstGeom prst="rect">
            <a:avLst/>
          </a:prstGeom>
          <a:solidFill>
            <a:srgbClr val="0E93A8"/>
          </a:solidFill>
          <a:ln w="12700">
            <a:solidFill>
              <a:srgbClr val="0E93A8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31" name="Text 29"/>
          <p:cNvSpPr/>
          <p:nvPr/>
        </p:nvSpPr>
        <p:spPr>
          <a:xfrm>
            <a:off x="6227064" y="3118104"/>
            <a:ext cx="2221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E93A8"/>
                </a:solidFill>
              </a:rPr>
              <a:t>BLOQUE 6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6227064" y="3337560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11827"/>
                </a:solidFill>
              </a:rPr>
              <a:t>Matriz de riesgos</a:t>
            </a:r>
            <a:endParaRPr lang="en-US" sz="130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111827"/>
                </a:solidFill>
              </a:rPr>
              <a:t>y Plan B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6227064" y="3904488"/>
            <a:ext cx="22037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3F4A52"/>
                </a:solidFill>
              </a:rPr>
              <a:t>Qué puede salir mal,</a:t>
            </a:r>
            <a:endParaRPr lang="en-US" sz="1000" dirty="0"/>
          </a:p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3F4A52"/>
                </a:solidFill>
              </a:rPr>
              <a:t>cómo prevenirlo y qué</a:t>
            </a:r>
            <a:endParaRPr lang="en-US" sz="1000" dirty="0"/>
          </a:p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3F4A52"/>
                </a:solidFill>
              </a:rPr>
              <a:t>harás si igual ocurre.</a:t>
            </a:r>
            <a:endParaRPr lang="en-US" sz="1000" dirty="0"/>
          </a:p>
        </p:txBody>
      </p:sp>
      <p:sp>
        <p:nvSpPr>
          <p:cNvPr id="34" name="linea pi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736592"/>
            <a:ext cx="8046720" cy="18288"/>
          </a:xfrm>
          <a:prstGeom prst="rect">
            <a:avLst/>
          </a:prstGeom>
          <a:solidFill>
            <a:srgbClr val="DCE3E0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35" name="Text 33"/>
          <p:cNvSpPr/>
          <p:nvPr/>
        </p:nvSpPr>
        <p:spPr>
          <a:xfrm>
            <a:off x="548640" y="4791456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26A"/>
                </a:solidFill>
              </a:rPr>
              <a:t>4PM Project Canvas · 4PM.Institute  ·  CC BY-NC-SA 4.0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7680960" y="479145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6626A"/>
                </a:solidFill>
              </a:rPr>
              <a:t>2</a:t>
            </a:r>
            <a:endParaRPr lang="en-US" sz="900" dirty="0"/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535C3F48-F2D4-7458-1063-3CC882542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448" y="175028"/>
            <a:ext cx="792944" cy="7929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latera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0F7B4F"/>
          </a:solidFill>
          <a:ln w="12700">
            <a:solidFill>
              <a:srgbClr val="0F7B4F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11827"/>
                </a:solidFill>
              </a:rPr>
              <a:t>Bloque 1 · Propósito, problema y solución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8503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6626A"/>
                </a:solidFill>
              </a:rPr>
              <a:t>Explicar en pocas frases qué problema resuelves, para quién y con qué solución.</a:t>
            </a:r>
            <a:endParaRPr lang="en-US" sz="1150" dirty="0"/>
          </a:p>
        </p:txBody>
      </p:sp>
      <p:sp>
        <p:nvSpPr>
          <p:cNvPr id="5" name="line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07008"/>
            <a:ext cx="8046720" cy="18288"/>
          </a:xfrm>
          <a:prstGeom prst="rect">
            <a:avLst/>
          </a:prstGeom>
          <a:solidFill>
            <a:srgbClr val="DCE3E0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6" name="Text 4"/>
          <p:cNvSpPr/>
          <p:nvPr/>
        </p:nvSpPr>
        <p:spPr>
          <a:xfrm>
            <a:off x="548640" y="1371600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F7B4F"/>
                </a:solidFill>
              </a:rPr>
              <a:t>RESPONDE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1627632"/>
            <a:ext cx="3749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¿Qué molestia o dificultad concreta observas en tu entorno?</a:t>
            </a:r>
            <a:endParaRPr lang="en-US" sz="11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¿Cómo sabes que ese problema existe de verdad?</a:t>
            </a:r>
            <a:endParaRPr lang="en-US" sz="11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¿Quién lo vive de forma más intensa o frecuente?</a:t>
            </a:r>
            <a:endParaRPr lang="en-US" sz="11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¿Qué vas a ofrecer exactamente y cómo se conecta con el problema?</a:t>
            </a:r>
            <a:endParaRPr lang="en-US" sz="1100" dirty="0"/>
          </a:p>
        </p:txBody>
      </p:sp>
      <p:sp>
        <p:nvSpPr>
          <p:cNvPr id="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7720" y="1316736"/>
            <a:ext cx="3977640" cy="2084832"/>
          </a:xfrm>
          <a:prstGeom prst="rect">
            <a:avLst/>
          </a:prstGeom>
          <a:solidFill>
            <a:srgbClr val="F4F8F6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9" name="Text 7"/>
          <p:cNvSpPr/>
          <p:nvPr/>
        </p:nvSpPr>
        <p:spPr>
          <a:xfrm>
            <a:off x="4846320" y="1444752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F7B4F"/>
                </a:solidFill>
              </a:rPr>
              <a:t>COMPLETA EN TU CANVAS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46320" y="1700784"/>
            <a:ext cx="3520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Problema real: “El problema es que ___, y esto le pasa a ___ cuando ___.”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Para quién: describe a tu destinatario en una o dos líneas, sin generalidades.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Mi solución: “Ofrezco ___ para que ___ pueda(n) ___.”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Propósito: “Este proyecto busca resolver ___, que afecta a ___, a través de ___.”</a:t>
            </a:r>
            <a:endParaRPr lang="en-US" sz="1050" dirty="0"/>
          </a:p>
        </p:txBody>
      </p:sp>
      <p:sp>
        <p:nvSpPr>
          <p:cNvPr id="11" name="acento revis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675888"/>
            <a:ext cx="45720" cy="713232"/>
          </a:xfrm>
          <a:prstGeom prst="rect">
            <a:avLst/>
          </a:prstGeom>
          <a:solidFill>
            <a:srgbClr val="0F7B4F"/>
          </a:solidFill>
          <a:ln w="12700">
            <a:solidFill>
              <a:srgbClr val="0F7B4F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2" name="Text 10"/>
          <p:cNvSpPr/>
          <p:nvPr/>
        </p:nvSpPr>
        <p:spPr>
          <a:xfrm>
            <a:off x="749808" y="3712464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F7B4F"/>
                </a:solidFill>
              </a:rPr>
              <a:t>REVISA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49808" y="3968496"/>
            <a:ext cx="7680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¿Tu problema cabe en una sola frase que cualquier persona entendería sin más contexto?</a:t>
            </a:r>
            <a:endParaRPr lang="en-US" sz="1100" dirty="0"/>
          </a:p>
        </p:txBody>
      </p:sp>
      <p:sp>
        <p:nvSpPr>
          <p:cNvPr id="14" name="linea pi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736592"/>
            <a:ext cx="8046720" cy="18288"/>
          </a:xfrm>
          <a:prstGeom prst="rect">
            <a:avLst/>
          </a:prstGeom>
          <a:solidFill>
            <a:srgbClr val="DCE3E0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5" name="Text 13"/>
          <p:cNvSpPr/>
          <p:nvPr/>
        </p:nvSpPr>
        <p:spPr>
          <a:xfrm>
            <a:off x="548640" y="4791456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26A"/>
                </a:solidFill>
              </a:rPr>
              <a:t>4PM Project Canvas · 4PM.Institute  ·  CC BY-NC-SA 4.0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680960" y="479145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6626A"/>
                </a:solidFill>
              </a:rPr>
              <a:t>3</a:t>
            </a:r>
            <a:endParaRPr lang="en-US" sz="9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72573E95-F7F6-2223-17D0-4F5E11C65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448" y="175028"/>
            <a:ext cx="792944" cy="7929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latera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0E93A8"/>
          </a:solidFill>
          <a:ln w="12700">
            <a:solidFill>
              <a:srgbClr val="0E93A8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11827"/>
                </a:solidFill>
              </a:rPr>
              <a:t>Bloque 2 · Objetivos e indicadores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8503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6626A"/>
                </a:solidFill>
              </a:rPr>
              <a:t>Convertir el propósito en un objetivo concreto y elegir pocos indicadores útiles.</a:t>
            </a:r>
            <a:endParaRPr lang="en-US" sz="1150" dirty="0"/>
          </a:p>
        </p:txBody>
      </p:sp>
      <p:sp>
        <p:nvSpPr>
          <p:cNvPr id="5" name="line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07008"/>
            <a:ext cx="8046720" cy="18288"/>
          </a:xfrm>
          <a:prstGeom prst="rect">
            <a:avLst/>
          </a:prstGeom>
          <a:solidFill>
            <a:srgbClr val="DCE3E0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6" name="Text 4"/>
          <p:cNvSpPr/>
          <p:nvPr/>
        </p:nvSpPr>
        <p:spPr>
          <a:xfrm>
            <a:off x="548640" y="1371600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E93A8"/>
                </a:solidFill>
              </a:rPr>
              <a:t>RESPONDE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1627632"/>
            <a:ext cx="3749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Si tu propósito se cumpliera, ¿qué estaría pasando en números o hechos?</a:t>
            </a:r>
            <a:endParaRPr lang="en-US" sz="11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¿Para cuándo quieres ver ese resultado: 1, 3 o 6 meses?</a:t>
            </a:r>
            <a:endParaRPr lang="en-US" sz="11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¿Qué 2 o 3 datos te dirían más sobre si el objetivo se cumple?</a:t>
            </a:r>
            <a:endParaRPr lang="en-US" sz="11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¿Con qué frecuencia tendrás la disciplina de revisarlos?</a:t>
            </a:r>
            <a:endParaRPr lang="en-US" sz="1100" dirty="0"/>
          </a:p>
        </p:txBody>
      </p:sp>
      <p:sp>
        <p:nvSpPr>
          <p:cNvPr id="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7720" y="1316736"/>
            <a:ext cx="3977640" cy="2084832"/>
          </a:xfrm>
          <a:prstGeom prst="rect">
            <a:avLst/>
          </a:prstGeom>
          <a:solidFill>
            <a:srgbClr val="F4F8F6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9" name="Text 7"/>
          <p:cNvSpPr/>
          <p:nvPr/>
        </p:nvSpPr>
        <p:spPr>
          <a:xfrm>
            <a:off x="4846320" y="1444752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E93A8"/>
                </a:solidFill>
              </a:rPr>
              <a:t>COMPLETA EN TU CANVAS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46320" y="1700784"/>
            <a:ext cx="3520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Objetivo principal: “Voy a lograr ___ (resultado concreto) para ___ (fecha).”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Indicador 1: ___ — reviso cada ___ — meta: ___ para ___.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Indicador 2: ___ — reviso cada ___ — meta: ___ para ___.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Máximo 2 o 3 indicadores: pocos, fáciles de conseguir y ligados al objetivo.</a:t>
            </a:r>
            <a:endParaRPr lang="en-US" sz="1050" dirty="0"/>
          </a:p>
        </p:txBody>
      </p:sp>
      <p:sp>
        <p:nvSpPr>
          <p:cNvPr id="11" name="acento revis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675888"/>
            <a:ext cx="45720" cy="713232"/>
          </a:xfrm>
          <a:prstGeom prst="rect">
            <a:avLst/>
          </a:prstGeom>
          <a:solidFill>
            <a:srgbClr val="0E93A8"/>
          </a:solidFill>
          <a:ln w="12700">
            <a:solidFill>
              <a:srgbClr val="0E93A8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2" name="Text 10"/>
          <p:cNvSpPr/>
          <p:nvPr/>
        </p:nvSpPr>
        <p:spPr>
          <a:xfrm>
            <a:off x="749808" y="3712464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E93A8"/>
                </a:solidFill>
              </a:rPr>
              <a:t>REVISA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49808" y="3968496"/>
            <a:ext cx="7680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Si cumples las metas de tus indicadores, ¿eso significa que cumples tu objetivo principal?</a:t>
            </a:r>
            <a:endParaRPr lang="en-US" sz="1100" dirty="0"/>
          </a:p>
        </p:txBody>
      </p:sp>
      <p:sp>
        <p:nvSpPr>
          <p:cNvPr id="14" name="linea pi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736592"/>
            <a:ext cx="8046720" cy="18288"/>
          </a:xfrm>
          <a:prstGeom prst="rect">
            <a:avLst/>
          </a:prstGeom>
          <a:solidFill>
            <a:srgbClr val="DCE3E0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5" name="Text 13"/>
          <p:cNvSpPr/>
          <p:nvPr/>
        </p:nvSpPr>
        <p:spPr>
          <a:xfrm>
            <a:off x="548640" y="4791456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26A"/>
                </a:solidFill>
              </a:rPr>
              <a:t>4PM Project Canvas · 4PM.Institute  ·  CC BY-NC-SA 4.0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680960" y="479145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6626A"/>
                </a:solidFill>
              </a:rPr>
              <a:t>4</a:t>
            </a:r>
            <a:endParaRPr lang="en-US" sz="9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5F119CD0-57C3-69DB-9800-E3C44FBD1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448" y="175028"/>
            <a:ext cx="792944" cy="7929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latera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0F7B4F"/>
          </a:solidFill>
          <a:ln w="12700">
            <a:solidFill>
              <a:srgbClr val="0F7B4F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11827"/>
                </a:solidFill>
              </a:rPr>
              <a:t>Bloque 3 · Alcance, entregables y plan de acción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8503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6626A"/>
                </a:solidFill>
              </a:rPr>
              <a:t>Convertir tu solución en entregables verificables y en acciones principales.</a:t>
            </a:r>
            <a:endParaRPr lang="en-US" sz="1150" dirty="0"/>
          </a:p>
        </p:txBody>
      </p:sp>
      <p:sp>
        <p:nvSpPr>
          <p:cNvPr id="5" name="line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07008"/>
            <a:ext cx="8046720" cy="18288"/>
          </a:xfrm>
          <a:prstGeom prst="rect">
            <a:avLst/>
          </a:prstGeom>
          <a:solidFill>
            <a:srgbClr val="DCE3E0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6" name="Text 4"/>
          <p:cNvSpPr/>
          <p:nvPr/>
        </p:nvSpPr>
        <p:spPr>
          <a:xfrm>
            <a:off x="548640" y="1371600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F7B4F"/>
                </a:solidFill>
              </a:rPr>
              <a:t>RESPONDE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1627632"/>
            <a:ext cx="3749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¿Qué es lo mínimo que el proyecto debe lograr para cumplir el objetivo?</a:t>
            </a:r>
            <a:endParaRPr lang="en-US" sz="11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¿Qué ideas conviene dejar para una segunda etapa?</a:t>
            </a:r>
            <a:endParaRPr lang="en-US" sz="11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Si estuviera terminado, ¿qué 3 a 5 resultados podrías mostrar?</a:t>
            </a:r>
            <a:endParaRPr lang="en-US" sz="11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¿Cuáles son las 2 o 3 acciones clave de cada entregable?</a:t>
            </a:r>
            <a:endParaRPr lang="en-US" sz="1100" dirty="0"/>
          </a:p>
        </p:txBody>
      </p:sp>
      <p:sp>
        <p:nvSpPr>
          <p:cNvPr id="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7720" y="1316736"/>
            <a:ext cx="3977640" cy="2084832"/>
          </a:xfrm>
          <a:prstGeom prst="rect">
            <a:avLst/>
          </a:prstGeom>
          <a:solidFill>
            <a:srgbClr val="F4F8F6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9" name="Text 7"/>
          <p:cNvSpPr/>
          <p:nvPr/>
        </p:nvSpPr>
        <p:spPr>
          <a:xfrm>
            <a:off x="4846320" y="1444752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F7B4F"/>
                </a:solidFill>
              </a:rPr>
              <a:t>COMPLETA EN TU CANVAS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46320" y="1700784"/>
            <a:ext cx="3520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“Esta primera etapa SÍ incluye ___.” / “NO incluye (por ahora) ___.”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Entregables 1, 2 y 3: enúncialos en frases cortas y verificables.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“Entregable 1 → Acciones: ___, ___.”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Un entregable es un resultado tangible; “pintar la pared” es solo una tarea.</a:t>
            </a:r>
            <a:endParaRPr lang="en-US" sz="1050" dirty="0"/>
          </a:p>
        </p:txBody>
      </p:sp>
      <p:sp>
        <p:nvSpPr>
          <p:cNvPr id="11" name="acento revis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675888"/>
            <a:ext cx="45720" cy="713232"/>
          </a:xfrm>
          <a:prstGeom prst="rect">
            <a:avLst/>
          </a:prstGeom>
          <a:solidFill>
            <a:srgbClr val="0F7B4F"/>
          </a:solidFill>
          <a:ln w="12700">
            <a:solidFill>
              <a:srgbClr val="0F7B4F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2" name="Text 10"/>
          <p:cNvSpPr/>
          <p:nvPr/>
        </p:nvSpPr>
        <p:spPr>
          <a:xfrm>
            <a:off x="749808" y="3712464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F7B4F"/>
                </a:solidFill>
              </a:rPr>
              <a:t>REVISA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49808" y="3968496"/>
            <a:ext cx="7680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¿Alguien podría ver cada entregable y decir con certeza “sí, está listo” o “todavía no”?</a:t>
            </a:r>
            <a:endParaRPr lang="en-US" sz="1100" dirty="0"/>
          </a:p>
        </p:txBody>
      </p:sp>
      <p:sp>
        <p:nvSpPr>
          <p:cNvPr id="14" name="linea pi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736592"/>
            <a:ext cx="8046720" cy="18288"/>
          </a:xfrm>
          <a:prstGeom prst="rect">
            <a:avLst/>
          </a:prstGeom>
          <a:solidFill>
            <a:srgbClr val="DCE3E0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5" name="Text 13"/>
          <p:cNvSpPr/>
          <p:nvPr/>
        </p:nvSpPr>
        <p:spPr>
          <a:xfrm>
            <a:off x="548640" y="4791456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26A"/>
                </a:solidFill>
              </a:rPr>
              <a:t>4PM Project Canvas · 4PM.Institute  ·  CC BY-NC-SA 4.0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680960" y="479145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6626A"/>
                </a:solidFill>
              </a:rPr>
              <a:t>5</a:t>
            </a:r>
            <a:endParaRPr lang="en-US" sz="9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3EF0BBC-2F09-644A-B768-D7E64209B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448" y="175028"/>
            <a:ext cx="792944" cy="7929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latera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0E93A8"/>
          </a:solidFill>
          <a:ln w="12700">
            <a:solidFill>
              <a:srgbClr val="0E93A8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11827"/>
                </a:solidFill>
              </a:rPr>
              <a:t>Bloque 4 · Cronograma de hitos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8503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6626A"/>
                </a:solidFill>
              </a:rPr>
              <a:t>Ordenar los momentos clave del proyecto y ponerles fechas realistas.</a:t>
            </a:r>
            <a:endParaRPr lang="en-US" sz="1150" dirty="0"/>
          </a:p>
        </p:txBody>
      </p:sp>
      <p:sp>
        <p:nvSpPr>
          <p:cNvPr id="5" name="line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07008"/>
            <a:ext cx="8046720" cy="18288"/>
          </a:xfrm>
          <a:prstGeom prst="rect">
            <a:avLst/>
          </a:prstGeom>
          <a:solidFill>
            <a:srgbClr val="DCE3E0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6" name="Text 4"/>
          <p:cNvSpPr/>
          <p:nvPr/>
        </p:nvSpPr>
        <p:spPr>
          <a:xfrm>
            <a:off x="548640" y="1371600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E93A8"/>
                </a:solidFill>
              </a:rPr>
              <a:t>RESPONDE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1627632"/>
            <a:ext cx="3749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¿En qué momentos quieres hacer una pausa para revisar si vas bien?</a:t>
            </a:r>
            <a:endParaRPr lang="en-US" sz="11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¿Cuántos hitos necesitas? Entre 3 y 5 suele bastar.</a:t>
            </a:r>
            <a:endParaRPr lang="en-US" sz="11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¿Qué señal te indicaría que llegaste a cada hito?</a:t>
            </a:r>
            <a:endParaRPr lang="en-US" sz="11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¿Consideraste un margen extra por trámites, proveedores o imprevistos?</a:t>
            </a:r>
            <a:endParaRPr lang="en-US" sz="1100" dirty="0"/>
          </a:p>
        </p:txBody>
      </p:sp>
      <p:sp>
        <p:nvSpPr>
          <p:cNvPr id="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7720" y="1316736"/>
            <a:ext cx="3977640" cy="2084832"/>
          </a:xfrm>
          <a:prstGeom prst="rect">
            <a:avLst/>
          </a:prstGeom>
          <a:solidFill>
            <a:srgbClr val="F4F8F6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9" name="Text 7"/>
          <p:cNvSpPr/>
          <p:nvPr/>
        </p:nvSpPr>
        <p:spPr>
          <a:xfrm>
            <a:off x="4846320" y="1444752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E93A8"/>
                </a:solidFill>
              </a:rPr>
              <a:t>COMPLETA EN TU CANVAS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46320" y="1700784"/>
            <a:ext cx="3520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Hito 1: ___ — fecha estimada: ___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Hito 2: ___ — fecha estimada: ___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Hito 3: ___ — fecha estimada: ___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Regla práctica: si crees que algo toma dos semanas, dale tres.</a:t>
            </a:r>
            <a:endParaRPr lang="en-US" sz="1050" dirty="0"/>
          </a:p>
        </p:txBody>
      </p:sp>
      <p:sp>
        <p:nvSpPr>
          <p:cNvPr id="11" name="acento revis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675888"/>
            <a:ext cx="45720" cy="713232"/>
          </a:xfrm>
          <a:prstGeom prst="rect">
            <a:avLst/>
          </a:prstGeom>
          <a:solidFill>
            <a:srgbClr val="0E93A8"/>
          </a:solidFill>
          <a:ln w="12700">
            <a:solidFill>
              <a:srgbClr val="0E93A8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2" name="Text 10"/>
          <p:cNvSpPr/>
          <p:nvPr/>
        </p:nvSpPr>
        <p:spPr>
          <a:xfrm>
            <a:off x="749808" y="3712464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E93A8"/>
                </a:solidFill>
              </a:rPr>
              <a:t>REVISA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49808" y="3968496"/>
            <a:ext cx="7680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¿Si cumples los hitos en esas fechas, llegas al objetivo en el plazo que definiste?</a:t>
            </a:r>
            <a:endParaRPr lang="en-US" sz="1100" dirty="0"/>
          </a:p>
        </p:txBody>
      </p:sp>
      <p:sp>
        <p:nvSpPr>
          <p:cNvPr id="14" name="linea pi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736592"/>
            <a:ext cx="8046720" cy="18288"/>
          </a:xfrm>
          <a:prstGeom prst="rect">
            <a:avLst/>
          </a:prstGeom>
          <a:solidFill>
            <a:srgbClr val="DCE3E0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5" name="Text 13"/>
          <p:cNvSpPr/>
          <p:nvPr/>
        </p:nvSpPr>
        <p:spPr>
          <a:xfrm>
            <a:off x="548640" y="4791456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26A"/>
                </a:solidFill>
              </a:rPr>
              <a:t>4PM Project Canvas · 4PM.Institute  ·  CC BY-NC-SA 4.0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680960" y="479145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6626A"/>
                </a:solidFill>
              </a:rPr>
              <a:t>6</a:t>
            </a:r>
            <a:endParaRPr lang="en-US" sz="9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D816E6B-4AD8-24EF-FF6C-9BB5C1F66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448" y="175028"/>
            <a:ext cx="792944" cy="7929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latera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0F7B4F"/>
          </a:solidFill>
          <a:ln w="12700">
            <a:solidFill>
              <a:srgbClr val="0F7B4F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11827"/>
                </a:solidFill>
              </a:rPr>
              <a:t>Bloque 5 · Costeo, finanzas y punto de equilibrio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8503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6626A"/>
                </a:solidFill>
              </a:rPr>
              <a:t>Estimar cuánto necesitas, cuánto cuesta operar y cuánto vender para no perder.</a:t>
            </a:r>
            <a:endParaRPr lang="en-US" sz="1150" dirty="0"/>
          </a:p>
        </p:txBody>
      </p:sp>
      <p:sp>
        <p:nvSpPr>
          <p:cNvPr id="5" name="line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07008"/>
            <a:ext cx="8046720" cy="18288"/>
          </a:xfrm>
          <a:prstGeom prst="rect">
            <a:avLst/>
          </a:prstGeom>
          <a:solidFill>
            <a:srgbClr val="DCE3E0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6" name="Text 4"/>
          <p:cNvSpPr/>
          <p:nvPr/>
        </p:nvSpPr>
        <p:spPr>
          <a:xfrm>
            <a:off x="548640" y="1371600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F7B4F"/>
                </a:solidFill>
              </a:rPr>
              <a:t>RESPONDE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1627632"/>
            <a:ext cx="3749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¿Qué debes comprar o pagar antes de arrancar, y qué de forma continua?</a:t>
            </a:r>
            <a:endParaRPr lang="en-US" sz="11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¿Qué es inversión (una sola vez), costo (varía con la venta) y gasto (fijo mensual)?</a:t>
            </a:r>
            <a:endParaRPr lang="en-US" sz="11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¿Cuántos meses de colchón quieres tener por si las ventas tardan?</a:t>
            </a:r>
            <a:endParaRPr lang="en-US" sz="11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¿La cantidad del punto de equilibrio es alcanzable en un mes normal?</a:t>
            </a:r>
            <a:endParaRPr lang="en-US" sz="1100" dirty="0"/>
          </a:p>
        </p:txBody>
      </p:sp>
      <p:sp>
        <p:nvSpPr>
          <p:cNvPr id="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7720" y="1316736"/>
            <a:ext cx="3977640" cy="2084832"/>
          </a:xfrm>
          <a:prstGeom prst="rect">
            <a:avLst/>
          </a:prstGeom>
          <a:solidFill>
            <a:srgbClr val="F4F8F6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9" name="Text 7"/>
          <p:cNvSpPr/>
          <p:nvPr/>
        </p:nvSpPr>
        <p:spPr>
          <a:xfrm>
            <a:off x="4846320" y="1444752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F7B4F"/>
                </a:solidFill>
              </a:rPr>
              <a:t>COMPLETA EN TU CANVAS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46320" y="1700784"/>
            <a:ext cx="3520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Clasifica: inversión inicial, costos variables y gastos fijos mensuales.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“Necesito reunir la inversión más un colchón de ___ meses de gastos fijos.”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Punto de equilibrio: gastos fijos ÷ margen por unidad = ___ unidades al mes.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“Este proyecto es viable / necesita ajustes antes de arrancar, porque ___.”</a:t>
            </a:r>
            <a:endParaRPr lang="en-US" sz="1050" dirty="0"/>
          </a:p>
        </p:txBody>
      </p:sp>
      <p:sp>
        <p:nvSpPr>
          <p:cNvPr id="11" name="acento revis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675888"/>
            <a:ext cx="45720" cy="713232"/>
          </a:xfrm>
          <a:prstGeom prst="rect">
            <a:avLst/>
          </a:prstGeom>
          <a:solidFill>
            <a:srgbClr val="0F7B4F"/>
          </a:solidFill>
          <a:ln w="12700">
            <a:solidFill>
              <a:srgbClr val="0F7B4F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2" name="Text 10"/>
          <p:cNvSpPr/>
          <p:nvPr/>
        </p:nvSpPr>
        <p:spPr>
          <a:xfrm>
            <a:off x="749808" y="3712464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F7B4F"/>
                </a:solidFill>
              </a:rPr>
              <a:t>REVISA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49808" y="3968496"/>
            <a:ext cx="7680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¿Es realista alcanzar ese punto de equilibrio en el plazo que tienes disponible?</a:t>
            </a:r>
            <a:endParaRPr lang="en-US" sz="1100" dirty="0"/>
          </a:p>
        </p:txBody>
      </p:sp>
      <p:sp>
        <p:nvSpPr>
          <p:cNvPr id="14" name="linea pi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736592"/>
            <a:ext cx="8046720" cy="18288"/>
          </a:xfrm>
          <a:prstGeom prst="rect">
            <a:avLst/>
          </a:prstGeom>
          <a:solidFill>
            <a:srgbClr val="DCE3E0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5" name="Text 13"/>
          <p:cNvSpPr/>
          <p:nvPr/>
        </p:nvSpPr>
        <p:spPr>
          <a:xfrm>
            <a:off x="548640" y="4791456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26A"/>
                </a:solidFill>
              </a:rPr>
              <a:t>4PM Project Canvas · 4PM.Institute  ·  CC BY-NC-SA 4.0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680960" y="479145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6626A"/>
                </a:solidFill>
              </a:rPr>
              <a:t>7</a:t>
            </a:r>
            <a:endParaRPr lang="en-US" sz="9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D95B5E8D-A533-D2AE-1252-8A6C826E3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448" y="175028"/>
            <a:ext cx="792944" cy="7929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latera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0E93A8"/>
          </a:solidFill>
          <a:ln w="12700">
            <a:solidFill>
              <a:srgbClr val="0E93A8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11827"/>
                </a:solidFill>
              </a:rPr>
              <a:t>Bloque 6 · Matriz de riesgos y Plan B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8503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6626A"/>
                </a:solidFill>
              </a:rPr>
              <a:t>Anticipar lo que podría salir mal y decidir tus respuestas antes de comprometer recursos.</a:t>
            </a:r>
            <a:endParaRPr lang="en-US" sz="1150" dirty="0"/>
          </a:p>
        </p:txBody>
      </p:sp>
      <p:sp>
        <p:nvSpPr>
          <p:cNvPr id="5" name="line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07008"/>
            <a:ext cx="8046720" cy="18288"/>
          </a:xfrm>
          <a:prstGeom prst="rect">
            <a:avLst/>
          </a:prstGeom>
          <a:solidFill>
            <a:srgbClr val="DCE3E0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6" name="Text 4"/>
          <p:cNvSpPr/>
          <p:nvPr/>
        </p:nvSpPr>
        <p:spPr>
          <a:xfrm>
            <a:off x="548640" y="1371600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E93A8"/>
                </a:solidFill>
              </a:rPr>
              <a:t>RESPONDE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1627632"/>
            <a:ext cx="3749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¿Qué parte del proyecto depende de factores que no controlas del todo?</a:t>
            </a:r>
            <a:endParaRPr lang="en-US" sz="11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¿Qué 3 a 5 cosas podrían salir mal y afectarlo seriamente?</a:t>
            </a:r>
            <a:endParaRPr lang="en-US" sz="11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¿Qué acción puedes tomar hoy para reducir cada riesgo?</a:t>
            </a:r>
            <a:endParaRPr lang="en-US" sz="11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3F4A52"/>
                </a:solidFill>
              </a:rPr>
              <a:t>Si el peor riesgo ocurre, ¿podrías ajustar el proyecto y continuar?</a:t>
            </a:r>
            <a:endParaRPr lang="en-US" sz="1100" dirty="0"/>
          </a:p>
        </p:txBody>
      </p:sp>
      <p:sp>
        <p:nvSpPr>
          <p:cNvPr id="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7720" y="1316736"/>
            <a:ext cx="3977640" cy="2084832"/>
          </a:xfrm>
          <a:prstGeom prst="rect">
            <a:avLst/>
          </a:prstGeom>
          <a:solidFill>
            <a:srgbClr val="F4F8F6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9" name="Text 7"/>
          <p:cNvSpPr/>
          <p:nvPr/>
        </p:nvSpPr>
        <p:spPr>
          <a:xfrm>
            <a:off x="4846320" y="1444752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E93A8"/>
                </a:solidFill>
              </a:rPr>
              <a:t>COMPLETA EN TU CANVAS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846320" y="1700784"/>
            <a:ext cx="3520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Matriz de 4 columnas: riesgo, qué podría ocurrir, prevención y respuesta.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“Riesgo 1: ___ → Qué podría ocurrir: ___”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“Riesgo 1 → Prevención: ___ → Si ocurre: ___”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4A52"/>
                </a:solidFill>
              </a:rPr>
              <a:t>“Mi compromiso es ___ antes de considerar abandonar el proyecto.”</a:t>
            </a:r>
            <a:endParaRPr lang="en-US" sz="1050" dirty="0"/>
          </a:p>
        </p:txBody>
      </p:sp>
      <p:sp>
        <p:nvSpPr>
          <p:cNvPr id="11" name="acento revis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675888"/>
            <a:ext cx="45720" cy="713232"/>
          </a:xfrm>
          <a:prstGeom prst="rect">
            <a:avLst/>
          </a:prstGeom>
          <a:solidFill>
            <a:srgbClr val="0E93A8"/>
          </a:solidFill>
          <a:ln w="12700">
            <a:solidFill>
              <a:srgbClr val="0E93A8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2" name="Text 10"/>
          <p:cNvSpPr/>
          <p:nvPr/>
        </p:nvSpPr>
        <p:spPr>
          <a:xfrm>
            <a:off x="749808" y="3712464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E93A8"/>
                </a:solidFill>
              </a:rPr>
              <a:t>REVISA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49808" y="3968496"/>
            <a:ext cx="7680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11827"/>
                </a:solidFill>
              </a:rPr>
              <a:t>¿Cada riesgo tiene tanto una acción de prevención como una respuesta clara si ocurre?</a:t>
            </a:r>
            <a:endParaRPr lang="en-US" sz="1100" dirty="0"/>
          </a:p>
        </p:txBody>
      </p:sp>
      <p:sp>
        <p:nvSpPr>
          <p:cNvPr id="14" name="linea pi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736592"/>
            <a:ext cx="8046720" cy="18288"/>
          </a:xfrm>
          <a:prstGeom prst="rect">
            <a:avLst/>
          </a:prstGeom>
          <a:solidFill>
            <a:srgbClr val="DCE3E0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5" name="Text 13"/>
          <p:cNvSpPr/>
          <p:nvPr/>
        </p:nvSpPr>
        <p:spPr>
          <a:xfrm>
            <a:off x="548640" y="4791456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26A"/>
                </a:solidFill>
              </a:rPr>
              <a:t>4PM Project Canvas · 4PM.Institute  ·  CC BY-NC-SA 4.0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680960" y="479145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6626A"/>
                </a:solidFill>
              </a:rPr>
              <a:t>8</a:t>
            </a:r>
            <a:endParaRPr lang="en-US" sz="9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B95A4678-07AE-1D86-10DC-DCFD0D688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448" y="175028"/>
            <a:ext cx="792944" cy="7929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10896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11827"/>
                </a:solidFill>
              </a:rPr>
              <a:t>Tu próximo paso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85039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6626A"/>
                </a:solidFill>
              </a:rPr>
              <a:t>Un buen Canvas no se escribe una sola vez: se revisa y se mejora conforme aprendes sobre tu propia idea.</a:t>
            </a:r>
            <a:endParaRPr lang="en-US" sz="1200" dirty="0"/>
          </a:p>
        </p:txBody>
      </p:sp>
      <p:sp>
        <p:nvSpPr>
          <p:cNvPr id="4" name="line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07008"/>
            <a:ext cx="8046720" cy="18288"/>
          </a:xfrm>
          <a:prstGeom prst="rect">
            <a:avLst/>
          </a:prstGeom>
          <a:solidFill>
            <a:srgbClr val="DCE3E0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5" name="nume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417320"/>
            <a:ext cx="384048" cy="384048"/>
          </a:xfrm>
          <a:prstGeom prst="rect">
            <a:avLst/>
          </a:prstGeom>
          <a:solidFill>
            <a:srgbClr val="0F7B4F"/>
          </a:solidFill>
          <a:ln w="12700">
            <a:solidFill>
              <a:srgbClr val="0F7B4F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6" name="Text 4"/>
          <p:cNvSpPr/>
          <p:nvPr/>
        </p:nvSpPr>
        <p:spPr>
          <a:xfrm>
            <a:off x="548640" y="14173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97280" y="1399032"/>
            <a:ext cx="7406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1827"/>
                </a:solidFill>
              </a:rPr>
              <a:t>Completa tu Canvas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1673352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F4A52"/>
                </a:solidFill>
              </a:rPr>
              <a:t>Descarga la plantilla del 4PM Project Canvas en www.4pm.institute y llena los seis bloques.</a:t>
            </a:r>
            <a:endParaRPr lang="en-US" sz="1100" dirty="0"/>
          </a:p>
        </p:txBody>
      </p:sp>
      <p:sp>
        <p:nvSpPr>
          <p:cNvPr id="9" name="nume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377440"/>
            <a:ext cx="384048" cy="384048"/>
          </a:xfrm>
          <a:prstGeom prst="rect">
            <a:avLst/>
          </a:prstGeom>
          <a:solidFill>
            <a:srgbClr val="0E93A8"/>
          </a:solidFill>
          <a:ln w="12700">
            <a:solidFill>
              <a:srgbClr val="0E93A8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0" name="Text 8"/>
          <p:cNvSpPr/>
          <p:nvPr/>
        </p:nvSpPr>
        <p:spPr>
          <a:xfrm>
            <a:off x="548640" y="23774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97280" y="2359152"/>
            <a:ext cx="7406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1827"/>
                </a:solidFill>
              </a:rPr>
              <a:t>Revisa con la lista final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97280" y="2633472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F4A52"/>
                </a:solidFill>
              </a:rPr>
              <a:t>¿Problema verificable? ¿Solución clara? ¿Resultado y fecha? ¿Entregables, hitos, números y Plan B?</a:t>
            </a:r>
            <a:endParaRPr lang="en-US" sz="1100" dirty="0"/>
          </a:p>
        </p:txBody>
      </p:sp>
      <p:sp>
        <p:nvSpPr>
          <p:cNvPr id="13" name="nume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337560"/>
            <a:ext cx="384048" cy="384048"/>
          </a:xfrm>
          <a:prstGeom prst="rect">
            <a:avLst/>
          </a:prstGeom>
          <a:solidFill>
            <a:srgbClr val="0F7B4F"/>
          </a:solidFill>
          <a:ln w="12700">
            <a:solidFill>
              <a:srgbClr val="0F7B4F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4" name="Text 12"/>
          <p:cNvSpPr/>
          <p:nvPr/>
        </p:nvSpPr>
        <p:spPr>
          <a:xfrm>
            <a:off x="548640" y="3337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97280" y="3319272"/>
            <a:ext cx="7406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1827"/>
                </a:solidFill>
              </a:rPr>
              <a:t>Compártelo y profundiza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097280" y="3593592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F4A52"/>
                </a:solidFill>
              </a:rPr>
              <a:t>Escríbenos a conecta@4pm.institute y cuéntanos qué proyecto estás formulando.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8640" y="431596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7B4F"/>
                </a:solidFill>
              </a:rPr>
              <a:t>De la idea a la acción — el mapa ya está en tus manos. El siguiente paso es tuyo.</a:t>
            </a:r>
            <a:endParaRPr lang="en-US" sz="1200" dirty="0"/>
          </a:p>
        </p:txBody>
      </p:sp>
      <p:sp>
        <p:nvSpPr>
          <p:cNvPr id="18" name="linea pi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736592"/>
            <a:ext cx="8046720" cy="18288"/>
          </a:xfrm>
          <a:prstGeom prst="rect">
            <a:avLst/>
          </a:prstGeom>
          <a:solidFill>
            <a:srgbClr val="DCE3E0"/>
          </a:solidFill>
          <a:ln w="12700">
            <a:solidFill>
              <a:srgbClr val="DCE3E0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19" name="Text 17"/>
          <p:cNvSpPr/>
          <p:nvPr/>
        </p:nvSpPr>
        <p:spPr>
          <a:xfrm>
            <a:off x="548640" y="4791456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26A"/>
                </a:solidFill>
              </a:rPr>
              <a:t>4PM Project Canvas · 4PM.Institute  ·  CC BY-NC-SA 4.0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680960" y="479145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6626A"/>
                </a:solidFill>
              </a:rPr>
              <a:t>9</a:t>
            </a:r>
            <a:endParaRPr lang="en-US" sz="900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881AB86F-E31C-991C-EE6A-E9AC5AE1E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448" y="175028"/>
            <a:ext cx="792944" cy="7929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46304"/>
          </a:xfrm>
          <a:prstGeom prst="rect">
            <a:avLst/>
          </a:prstGeom>
          <a:solidFill>
            <a:srgbClr val="0F7B4F"/>
          </a:solidFill>
          <a:ln w="12700">
            <a:solidFill>
              <a:srgbClr val="0F7B4F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3" name="barra superior cia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926080" cy="146304"/>
          </a:xfrm>
          <a:prstGeom prst="rect">
            <a:avLst/>
          </a:prstGeom>
          <a:solidFill>
            <a:srgbClr val="0E93A8"/>
          </a:solidFill>
          <a:ln w="12700">
            <a:solidFill>
              <a:srgbClr val="0E93A8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4" name="Text 2"/>
          <p:cNvSpPr/>
          <p:nvPr/>
        </p:nvSpPr>
        <p:spPr>
          <a:xfrm>
            <a:off x="640080" y="8229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0E93A8"/>
                </a:solidFill>
              </a:rPr>
              <a:t>CÓMO PUEDES USAR ESTE MATERIAL</a:t>
            </a:r>
            <a:endParaRPr lang="en-US" sz="120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572768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11827"/>
                </a:solidFill>
              </a:rPr>
              <a:t>Es tuyo. Compártelo.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640080" y="2578608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F4A52"/>
                </a:solidFill>
              </a:rPr>
              <a:t>Licencia Creative Commons Atribución-NoComercial-CompartirIgual 4.0 Internacional (CC BY-NC-SA 4.0).</a:t>
            </a:r>
            <a:endParaRPr lang="en-US" sz="1600" dirty="0"/>
          </a:p>
        </p:txBody>
      </p:sp>
      <p:sp>
        <p:nvSpPr>
          <p:cNvPr id="7" name="regl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200400"/>
            <a:ext cx="1463040" cy="32004"/>
          </a:xfrm>
          <a:prstGeom prst="rect">
            <a:avLst/>
          </a:prstGeom>
          <a:solidFill>
            <a:srgbClr val="0F7B4F"/>
          </a:solidFill>
          <a:ln w="12700">
            <a:solidFill>
              <a:srgbClr val="0F7B4F"/>
            </a:solidFill>
            <a:prstDash val="solid"/>
          </a:ln>
        </p:spPr>
        <p:txBody>
          <a:bodyPr/>
          <a:lstStyle/>
          <a:p>
            <a:endParaRPr lang="es-CR"/>
          </a:p>
        </p:txBody>
      </p:sp>
      <p:sp>
        <p:nvSpPr>
          <p:cNvPr id="8" name="Text 6"/>
          <p:cNvSpPr/>
          <p:nvPr/>
        </p:nvSpPr>
        <p:spPr>
          <a:xfrm>
            <a:off x="640080" y="342900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6626A"/>
                </a:solidFill>
              </a:rPr>
              <a:t>Puedes copiarlo, compartirlo, traducirlo y adaptarlo, gratis y sin pedir permiso. Solo se pide citar la fuente, no usarlo con fines comerciales y mantener esta misma licencia en lo que derives.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0080" y="4480560"/>
            <a:ext cx="7863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26A"/>
                </a:solidFill>
              </a:rPr>
              <a:t>© 2026 4PM.Institute · www.4pm.institute · conecta@4pm.institute · Registro DIGEPYME CONST-1101795 · El conocimiento es gratuito; el acompañamiento y la certificación tienen costo.</a:t>
            </a:r>
            <a:endParaRPr lang="en-US" sz="10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F47C533-3A5D-30D3-F712-28A33C8D2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448" y="175028"/>
            <a:ext cx="792944" cy="7929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e570ed2-cefa-4211-b1bd-6f91f2fa7dc5" xsi:nil="true"/>
    <lcf76f155ced4ddcb4097134ff3c332f xmlns="6882ebc3-2c41-4bba-90c7-7929c13cacd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FF6BA4CCA964145A6D3DEDE697D4E7C" ma:contentTypeVersion="9" ma:contentTypeDescription="Crear nuevo documento." ma:contentTypeScope="" ma:versionID="f5ded65291958b9b7a6cac7c36622888">
  <xsd:schema xmlns:xsd="http://www.w3.org/2001/XMLSchema" xmlns:xs="http://www.w3.org/2001/XMLSchema" xmlns:p="http://schemas.microsoft.com/office/2006/metadata/properties" xmlns:ns2="6882ebc3-2c41-4bba-90c7-7929c13cacd6" xmlns:ns3="ce570ed2-cefa-4211-b1bd-6f91f2fa7dc5" targetNamespace="http://schemas.microsoft.com/office/2006/metadata/properties" ma:root="true" ma:fieldsID="87865ebdf5d6b7ab7416d9b4b4f77ea6" ns2:_="" ns3:_="">
    <xsd:import namespace="6882ebc3-2c41-4bba-90c7-7929c13cacd6"/>
    <xsd:import namespace="ce570ed2-cefa-4211-b1bd-6f91f2fa7d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82ebc3-2c41-4bba-90c7-7929c13cac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3934dcc7-d537-4e3c-9f99-0c188d0f1d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570ed2-cefa-4211-b1bd-6f91f2fa7dc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3662541-625f-4e46-b967-8cbbbe8327bd}" ma:internalName="TaxCatchAll" ma:showField="CatchAllData" ma:web="ce570ed2-cefa-4211-b1bd-6f91f2fa7d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B09B52-B1DF-49F8-984A-DF3254F3592B}">
  <ds:schemaRefs>
    <ds:schemaRef ds:uri="http://schemas.microsoft.com/office/2006/metadata/properties"/>
    <ds:schemaRef ds:uri="http://schemas.microsoft.com/office/infopath/2007/PartnerControls"/>
    <ds:schemaRef ds:uri="ce570ed2-cefa-4211-b1bd-6f91f2fa7dc5"/>
    <ds:schemaRef ds:uri="6882ebc3-2c41-4bba-90c7-7929c13cacd6"/>
  </ds:schemaRefs>
</ds:datastoreItem>
</file>

<file path=customXml/itemProps2.xml><?xml version="1.0" encoding="utf-8"?>
<ds:datastoreItem xmlns:ds="http://schemas.openxmlformats.org/officeDocument/2006/customXml" ds:itemID="{19183094-A071-42E8-B670-DE8457E43BF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5779B8-F8F0-48C7-AF40-424F60790E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82ebc3-2c41-4bba-90c7-7929c13cacd6"/>
    <ds:schemaRef ds:uri="ce570ed2-cefa-4211-b1bd-6f91f2fa7d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1473</Words>
  <Application>Microsoft Office PowerPoint</Application>
  <PresentationFormat>Presentación en pantalla (16:9)</PresentationFormat>
  <Paragraphs>205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4PM Project Canvas™</vt:lpstr>
      <vt:lpstr>El Canvas en una página</vt:lpstr>
      <vt:lpstr>El Canvas en una página</vt:lpstr>
      <vt:lpstr>Bloque 1 · Propósito, problema y solución</vt:lpstr>
      <vt:lpstr>Bloque 2 · Objetivos e indicadores</vt:lpstr>
      <vt:lpstr>Bloque 3 · Alcance, entregables y plan de acción</vt:lpstr>
      <vt:lpstr>Bloque 4 · Cronograma de hitos</vt:lpstr>
      <vt:lpstr>Bloque 5 · Costeo, finanzas y punto de equilibrio</vt:lpstr>
      <vt:lpstr>Bloque 6 · Matriz de riesgos y Plan B</vt:lpstr>
      <vt:lpstr>Tu próximo paso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4PM Project Canvas</dc:title>
  <dc:creator>4PM.Institute</dc:creator>
  <cp:lastModifiedBy>Alejandro Palma Arias</cp:lastModifiedBy>
  <cp:revision>4</cp:revision>
  <dcterms:created xsi:type="dcterms:W3CDTF">2026-08-17T17:49:14Z</dcterms:created>
  <dcterms:modified xsi:type="dcterms:W3CDTF">2026-09-19T22:41:44Z</dcterms:modified>
  <dc:description>Guía para formular un proyecto en una sola página. Licencia CC BY-NC-SA 4.0. www.4pm.institute</dc:description>
  <cp:keywords>gestión de proyectos, canvas, formulación, 4PM.Institute</cp:keywords>
  <cp:category>Material formativo abierto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0x0101002FF6BA4CCA964145A6D3DEDE697D4E7C</vt:lpwstr>
  </property>
  <property fmtid="{D5CDD505-2E9C-101B-9397-08002B2CF9AE}" pid="3" name="Order">
    <vt:r8>22300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ComplianceAssetId">
    <vt:lpwstr/>
  </property>
  <property fmtid="{D5CDD505-2E9C-101B-9397-08002B2CF9AE}" pid="7" name="MediaServiceImageTags">
    <vt:lpwstr/>
  </property>
</Properties>
</file>